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4"/>
  </p:notesMasterIdLst>
  <p:sldIdLst>
    <p:sldId id="256" r:id="rId3"/>
    <p:sldId id="257" r:id="rId4"/>
    <p:sldId id="259" r:id="rId5"/>
    <p:sldId id="261" r:id="rId6"/>
    <p:sldId id="286" r:id="rId7"/>
    <p:sldId id="260" r:id="rId8"/>
    <p:sldId id="287" r:id="rId9"/>
    <p:sldId id="288" r:id="rId10"/>
    <p:sldId id="289" r:id="rId11"/>
    <p:sldId id="290" r:id="rId12"/>
    <p:sldId id="266" r:id="rId13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SemiBold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405AB-04AB-485D-BC3F-C5ED6028E47C}">
  <a:tblStyle styleId="{498405AB-04AB-485D-BC3F-C5ED6028E4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F8516-1936-4158-AC09-ACBA13F7D1BC}" type="doc">
      <dgm:prSet loTypeId="urn:microsoft.com/office/officeart/2005/8/layout/cycle8" loCatId="cycle" qsTypeId="urn:microsoft.com/office/officeart/2005/8/quickstyle/simple2" qsCatId="simple" csTypeId="urn:microsoft.com/office/officeart/2005/8/colors/accent0_3" csCatId="mainScheme" phldr="1"/>
      <dgm:spPr/>
    </dgm:pt>
    <dgm:pt modelId="{60404A3E-55D2-4E96-BE10-AB054D4F2FB0}">
      <dgm:prSet phldrT="[Text]"/>
      <dgm:spPr/>
      <dgm:t>
        <a:bodyPr/>
        <a:lstStyle/>
        <a:p>
          <a:r>
            <a:rPr lang="en-US" dirty="0"/>
            <a:t>Real time User Experience </a:t>
          </a:r>
        </a:p>
      </dgm:t>
    </dgm:pt>
    <dgm:pt modelId="{62DF6278-469C-45D5-880F-715B537B0420}" type="parTrans" cxnId="{259B6BD8-4A20-4DE1-A3A3-33DF5204D3DE}">
      <dgm:prSet/>
      <dgm:spPr/>
      <dgm:t>
        <a:bodyPr/>
        <a:lstStyle/>
        <a:p>
          <a:endParaRPr lang="en-US"/>
        </a:p>
      </dgm:t>
    </dgm:pt>
    <dgm:pt modelId="{F022E3FD-0173-4F7D-B4C2-7638C6136E69}" type="sibTrans" cxnId="{259B6BD8-4A20-4DE1-A3A3-33DF5204D3DE}">
      <dgm:prSet/>
      <dgm:spPr/>
      <dgm:t>
        <a:bodyPr/>
        <a:lstStyle/>
        <a:p>
          <a:endParaRPr lang="en-US"/>
        </a:p>
      </dgm:t>
    </dgm:pt>
    <dgm:pt modelId="{7D37E094-7EE2-4FAC-8278-8EDF02B98290}">
      <dgm:prSet phldrT="[Text]"/>
      <dgm:spPr/>
      <dgm:t>
        <a:bodyPr/>
        <a:lstStyle/>
        <a:p>
          <a:r>
            <a:rPr lang="en-US" dirty="0"/>
            <a:t>Deep Dive Analysis</a:t>
          </a:r>
        </a:p>
      </dgm:t>
    </dgm:pt>
    <dgm:pt modelId="{FD4F8E5A-4581-4464-AA3F-7DDE4153293F}" type="parTrans" cxnId="{8085D0D3-B2A5-4A1F-9859-3BC871CAF041}">
      <dgm:prSet/>
      <dgm:spPr/>
      <dgm:t>
        <a:bodyPr/>
        <a:lstStyle/>
        <a:p>
          <a:endParaRPr lang="en-US"/>
        </a:p>
      </dgm:t>
    </dgm:pt>
    <dgm:pt modelId="{BA6F691C-A9ED-422C-BCD0-3F9ABBD08D59}" type="sibTrans" cxnId="{8085D0D3-B2A5-4A1F-9859-3BC871CAF041}">
      <dgm:prSet/>
      <dgm:spPr/>
      <dgm:t>
        <a:bodyPr/>
        <a:lstStyle/>
        <a:p>
          <a:endParaRPr lang="en-US"/>
        </a:p>
      </dgm:t>
    </dgm:pt>
    <dgm:pt modelId="{8055A7A3-D8C8-45A9-BDCB-A9A5F9463EC8}">
      <dgm:prSet phldrT="[Text]"/>
      <dgm:spPr/>
      <dgm:t>
        <a:bodyPr/>
        <a:lstStyle/>
        <a:p>
          <a:r>
            <a:rPr lang="en-US" dirty="0"/>
            <a:t>Output from Applications</a:t>
          </a:r>
        </a:p>
      </dgm:t>
    </dgm:pt>
    <dgm:pt modelId="{6E057549-DF61-45A9-A674-2DB4BCED83E6}" type="parTrans" cxnId="{A489F240-7A7A-449F-8D73-A0364E5A490C}">
      <dgm:prSet/>
      <dgm:spPr/>
      <dgm:t>
        <a:bodyPr/>
        <a:lstStyle/>
        <a:p>
          <a:endParaRPr lang="en-US"/>
        </a:p>
      </dgm:t>
    </dgm:pt>
    <dgm:pt modelId="{E7EB32E5-3B9F-41AF-BCF2-A48AB3BA379A}" type="sibTrans" cxnId="{A489F240-7A7A-449F-8D73-A0364E5A490C}">
      <dgm:prSet/>
      <dgm:spPr/>
      <dgm:t>
        <a:bodyPr/>
        <a:lstStyle/>
        <a:p>
          <a:endParaRPr lang="en-US"/>
        </a:p>
      </dgm:t>
    </dgm:pt>
    <dgm:pt modelId="{AC05FD92-66E4-4B23-A462-C8A254466082}" type="pres">
      <dgm:prSet presAssocID="{B05F8516-1936-4158-AC09-ACBA13F7D1BC}" presName="compositeShape" presStyleCnt="0">
        <dgm:presLayoutVars>
          <dgm:chMax val="7"/>
          <dgm:dir/>
          <dgm:resizeHandles val="exact"/>
        </dgm:presLayoutVars>
      </dgm:prSet>
      <dgm:spPr/>
    </dgm:pt>
    <dgm:pt modelId="{4B938CB1-AA62-4518-A039-AA853E5A265A}" type="pres">
      <dgm:prSet presAssocID="{B05F8516-1936-4158-AC09-ACBA13F7D1BC}" presName="wedge1" presStyleLbl="node1" presStyleIdx="0" presStyleCnt="3"/>
      <dgm:spPr/>
    </dgm:pt>
    <dgm:pt modelId="{18426C23-F0B4-4654-A187-454096C104FA}" type="pres">
      <dgm:prSet presAssocID="{B05F8516-1936-4158-AC09-ACBA13F7D1BC}" presName="dummy1a" presStyleCnt="0"/>
      <dgm:spPr/>
    </dgm:pt>
    <dgm:pt modelId="{E360C05D-42D9-402A-9172-DF173216676A}" type="pres">
      <dgm:prSet presAssocID="{B05F8516-1936-4158-AC09-ACBA13F7D1BC}" presName="dummy1b" presStyleCnt="0"/>
      <dgm:spPr/>
    </dgm:pt>
    <dgm:pt modelId="{1B12BF77-5756-48B8-B342-4CF06B697DE4}" type="pres">
      <dgm:prSet presAssocID="{B05F8516-1936-4158-AC09-ACBA13F7D1B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88C6CA5-DE5C-48F3-8891-57AE5A41D8BB}" type="pres">
      <dgm:prSet presAssocID="{B05F8516-1936-4158-AC09-ACBA13F7D1BC}" presName="wedge2" presStyleLbl="node1" presStyleIdx="1" presStyleCnt="3"/>
      <dgm:spPr/>
    </dgm:pt>
    <dgm:pt modelId="{1C92B256-7DC1-4B8D-A9D0-DC04AA70B0F6}" type="pres">
      <dgm:prSet presAssocID="{B05F8516-1936-4158-AC09-ACBA13F7D1BC}" presName="dummy2a" presStyleCnt="0"/>
      <dgm:spPr/>
    </dgm:pt>
    <dgm:pt modelId="{F3DB11A3-A18F-409A-AC1E-96EC0996351F}" type="pres">
      <dgm:prSet presAssocID="{B05F8516-1936-4158-AC09-ACBA13F7D1BC}" presName="dummy2b" presStyleCnt="0"/>
      <dgm:spPr/>
    </dgm:pt>
    <dgm:pt modelId="{23707D2B-A214-499D-81CA-BE5C2F20FF11}" type="pres">
      <dgm:prSet presAssocID="{B05F8516-1936-4158-AC09-ACBA13F7D1B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92AB16-79DD-4A57-BAD2-67BC0BD61F40}" type="pres">
      <dgm:prSet presAssocID="{B05F8516-1936-4158-AC09-ACBA13F7D1BC}" presName="wedge3" presStyleLbl="node1" presStyleIdx="2" presStyleCnt="3"/>
      <dgm:spPr/>
    </dgm:pt>
    <dgm:pt modelId="{10CB6631-8288-400E-8714-39AFE8759C92}" type="pres">
      <dgm:prSet presAssocID="{B05F8516-1936-4158-AC09-ACBA13F7D1BC}" presName="dummy3a" presStyleCnt="0"/>
      <dgm:spPr/>
    </dgm:pt>
    <dgm:pt modelId="{B7603B96-B5AE-4F65-A49E-F148E5B2877A}" type="pres">
      <dgm:prSet presAssocID="{B05F8516-1936-4158-AC09-ACBA13F7D1BC}" presName="dummy3b" presStyleCnt="0"/>
      <dgm:spPr/>
    </dgm:pt>
    <dgm:pt modelId="{31BEFD08-DE1D-4E61-BB3D-800C788F6E4E}" type="pres">
      <dgm:prSet presAssocID="{B05F8516-1936-4158-AC09-ACBA13F7D1B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38AA5C7-0C57-4F17-B791-D07750A2B384}" type="pres">
      <dgm:prSet presAssocID="{F022E3FD-0173-4F7D-B4C2-7638C6136E69}" presName="arrowWedge1" presStyleLbl="fgSibTrans2D1" presStyleIdx="0" presStyleCnt="3"/>
      <dgm:spPr/>
    </dgm:pt>
    <dgm:pt modelId="{6661BE66-11C5-4660-BA58-4E79B9F8F3EC}" type="pres">
      <dgm:prSet presAssocID="{BA6F691C-A9ED-422C-BCD0-3F9ABBD08D59}" presName="arrowWedge2" presStyleLbl="fgSibTrans2D1" presStyleIdx="1" presStyleCnt="3"/>
      <dgm:spPr/>
    </dgm:pt>
    <dgm:pt modelId="{7DF35ADB-F0E0-43AA-AD58-13B926ADE7D7}" type="pres">
      <dgm:prSet presAssocID="{E7EB32E5-3B9F-41AF-BCF2-A48AB3BA379A}" presName="arrowWedge3" presStyleLbl="fgSibTrans2D1" presStyleIdx="2" presStyleCnt="3"/>
      <dgm:spPr/>
    </dgm:pt>
  </dgm:ptLst>
  <dgm:cxnLst>
    <dgm:cxn modelId="{C1E97401-DBE4-4D3F-985A-78A67AEBA661}" type="presOf" srcId="{60404A3E-55D2-4E96-BE10-AB054D4F2FB0}" destId="{4B938CB1-AA62-4518-A039-AA853E5A265A}" srcOrd="0" destOrd="0" presId="urn:microsoft.com/office/officeart/2005/8/layout/cycle8"/>
    <dgm:cxn modelId="{F08E9410-CB6D-4A87-8662-D8C516DCF759}" type="presOf" srcId="{7D37E094-7EE2-4FAC-8278-8EDF02B98290}" destId="{23707D2B-A214-499D-81CA-BE5C2F20FF11}" srcOrd="1" destOrd="0" presId="urn:microsoft.com/office/officeart/2005/8/layout/cycle8"/>
    <dgm:cxn modelId="{B5DE741F-D32F-417E-8B7C-8B016464BFF6}" type="presOf" srcId="{8055A7A3-D8C8-45A9-BDCB-A9A5F9463EC8}" destId="{31BEFD08-DE1D-4E61-BB3D-800C788F6E4E}" srcOrd="1" destOrd="0" presId="urn:microsoft.com/office/officeart/2005/8/layout/cycle8"/>
    <dgm:cxn modelId="{A489F240-7A7A-449F-8D73-A0364E5A490C}" srcId="{B05F8516-1936-4158-AC09-ACBA13F7D1BC}" destId="{8055A7A3-D8C8-45A9-BDCB-A9A5F9463EC8}" srcOrd="2" destOrd="0" parTransId="{6E057549-DF61-45A9-A674-2DB4BCED83E6}" sibTransId="{E7EB32E5-3B9F-41AF-BCF2-A48AB3BA379A}"/>
    <dgm:cxn modelId="{29573E75-BFEE-4194-81F2-AA6712BD7712}" type="presOf" srcId="{60404A3E-55D2-4E96-BE10-AB054D4F2FB0}" destId="{1B12BF77-5756-48B8-B342-4CF06B697DE4}" srcOrd="1" destOrd="0" presId="urn:microsoft.com/office/officeart/2005/8/layout/cycle8"/>
    <dgm:cxn modelId="{C4EE8578-8202-47EA-AD0A-88055B244D94}" type="presOf" srcId="{B05F8516-1936-4158-AC09-ACBA13F7D1BC}" destId="{AC05FD92-66E4-4B23-A462-C8A254466082}" srcOrd="0" destOrd="0" presId="urn:microsoft.com/office/officeart/2005/8/layout/cycle8"/>
    <dgm:cxn modelId="{4478E1B2-FCF0-4EEF-B4D5-6E781D53E7BB}" type="presOf" srcId="{8055A7A3-D8C8-45A9-BDCB-A9A5F9463EC8}" destId="{B692AB16-79DD-4A57-BAD2-67BC0BD61F40}" srcOrd="0" destOrd="0" presId="urn:microsoft.com/office/officeart/2005/8/layout/cycle8"/>
    <dgm:cxn modelId="{8085D0D3-B2A5-4A1F-9859-3BC871CAF041}" srcId="{B05F8516-1936-4158-AC09-ACBA13F7D1BC}" destId="{7D37E094-7EE2-4FAC-8278-8EDF02B98290}" srcOrd="1" destOrd="0" parTransId="{FD4F8E5A-4581-4464-AA3F-7DDE4153293F}" sibTransId="{BA6F691C-A9ED-422C-BCD0-3F9ABBD08D59}"/>
    <dgm:cxn modelId="{259B6BD8-4A20-4DE1-A3A3-33DF5204D3DE}" srcId="{B05F8516-1936-4158-AC09-ACBA13F7D1BC}" destId="{60404A3E-55D2-4E96-BE10-AB054D4F2FB0}" srcOrd="0" destOrd="0" parTransId="{62DF6278-469C-45D5-880F-715B537B0420}" sibTransId="{F022E3FD-0173-4F7D-B4C2-7638C6136E69}"/>
    <dgm:cxn modelId="{4CA06BDF-7E21-4BD7-A690-3BFDEBE9BEA1}" type="presOf" srcId="{7D37E094-7EE2-4FAC-8278-8EDF02B98290}" destId="{288C6CA5-DE5C-48F3-8891-57AE5A41D8BB}" srcOrd="0" destOrd="0" presId="urn:microsoft.com/office/officeart/2005/8/layout/cycle8"/>
    <dgm:cxn modelId="{3EBDA29D-E98D-4070-85E4-7EB99180F2E2}" type="presParOf" srcId="{AC05FD92-66E4-4B23-A462-C8A254466082}" destId="{4B938CB1-AA62-4518-A039-AA853E5A265A}" srcOrd="0" destOrd="0" presId="urn:microsoft.com/office/officeart/2005/8/layout/cycle8"/>
    <dgm:cxn modelId="{9BEE25FF-44F6-43B8-8F52-D878A43CA51B}" type="presParOf" srcId="{AC05FD92-66E4-4B23-A462-C8A254466082}" destId="{18426C23-F0B4-4654-A187-454096C104FA}" srcOrd="1" destOrd="0" presId="urn:microsoft.com/office/officeart/2005/8/layout/cycle8"/>
    <dgm:cxn modelId="{6E39A53E-93D0-42AB-86B1-0FC8C85CBC65}" type="presParOf" srcId="{AC05FD92-66E4-4B23-A462-C8A254466082}" destId="{E360C05D-42D9-402A-9172-DF173216676A}" srcOrd="2" destOrd="0" presId="urn:microsoft.com/office/officeart/2005/8/layout/cycle8"/>
    <dgm:cxn modelId="{BC09784B-00FA-40FD-B1E4-D7AD4ABAA032}" type="presParOf" srcId="{AC05FD92-66E4-4B23-A462-C8A254466082}" destId="{1B12BF77-5756-48B8-B342-4CF06B697DE4}" srcOrd="3" destOrd="0" presId="urn:microsoft.com/office/officeart/2005/8/layout/cycle8"/>
    <dgm:cxn modelId="{ECD60FAF-A00D-4BC8-BE47-EED93BA9C843}" type="presParOf" srcId="{AC05FD92-66E4-4B23-A462-C8A254466082}" destId="{288C6CA5-DE5C-48F3-8891-57AE5A41D8BB}" srcOrd="4" destOrd="0" presId="urn:microsoft.com/office/officeart/2005/8/layout/cycle8"/>
    <dgm:cxn modelId="{FA85D4E3-D7A5-42EF-BE49-1458F0173C92}" type="presParOf" srcId="{AC05FD92-66E4-4B23-A462-C8A254466082}" destId="{1C92B256-7DC1-4B8D-A9D0-DC04AA70B0F6}" srcOrd="5" destOrd="0" presId="urn:microsoft.com/office/officeart/2005/8/layout/cycle8"/>
    <dgm:cxn modelId="{C3C15F98-13BA-4824-B928-92F131E6F4E6}" type="presParOf" srcId="{AC05FD92-66E4-4B23-A462-C8A254466082}" destId="{F3DB11A3-A18F-409A-AC1E-96EC0996351F}" srcOrd="6" destOrd="0" presId="urn:microsoft.com/office/officeart/2005/8/layout/cycle8"/>
    <dgm:cxn modelId="{2C237D3C-A7FF-44A5-A3A3-73FD17542E63}" type="presParOf" srcId="{AC05FD92-66E4-4B23-A462-C8A254466082}" destId="{23707D2B-A214-499D-81CA-BE5C2F20FF11}" srcOrd="7" destOrd="0" presId="urn:microsoft.com/office/officeart/2005/8/layout/cycle8"/>
    <dgm:cxn modelId="{B0C36D1E-1176-448F-A397-5E10952811F7}" type="presParOf" srcId="{AC05FD92-66E4-4B23-A462-C8A254466082}" destId="{B692AB16-79DD-4A57-BAD2-67BC0BD61F40}" srcOrd="8" destOrd="0" presId="urn:microsoft.com/office/officeart/2005/8/layout/cycle8"/>
    <dgm:cxn modelId="{AD30B68F-9BC0-4B28-AAC0-3F0B40C3D542}" type="presParOf" srcId="{AC05FD92-66E4-4B23-A462-C8A254466082}" destId="{10CB6631-8288-400E-8714-39AFE8759C92}" srcOrd="9" destOrd="0" presId="urn:microsoft.com/office/officeart/2005/8/layout/cycle8"/>
    <dgm:cxn modelId="{FB7D65E4-382E-43A0-B3CB-99966A162483}" type="presParOf" srcId="{AC05FD92-66E4-4B23-A462-C8A254466082}" destId="{B7603B96-B5AE-4F65-A49E-F148E5B2877A}" srcOrd="10" destOrd="0" presId="urn:microsoft.com/office/officeart/2005/8/layout/cycle8"/>
    <dgm:cxn modelId="{807C481B-B3B3-456F-A220-FF59A3159C0B}" type="presParOf" srcId="{AC05FD92-66E4-4B23-A462-C8A254466082}" destId="{31BEFD08-DE1D-4E61-BB3D-800C788F6E4E}" srcOrd="11" destOrd="0" presId="urn:microsoft.com/office/officeart/2005/8/layout/cycle8"/>
    <dgm:cxn modelId="{F441724E-EEA0-4241-9FB0-0AD580F15667}" type="presParOf" srcId="{AC05FD92-66E4-4B23-A462-C8A254466082}" destId="{938AA5C7-0C57-4F17-B791-D07750A2B384}" srcOrd="12" destOrd="0" presId="urn:microsoft.com/office/officeart/2005/8/layout/cycle8"/>
    <dgm:cxn modelId="{C10AB7FE-9FCF-4691-B5E9-D910DC490584}" type="presParOf" srcId="{AC05FD92-66E4-4B23-A462-C8A254466082}" destId="{6661BE66-11C5-4660-BA58-4E79B9F8F3EC}" srcOrd="13" destOrd="0" presId="urn:microsoft.com/office/officeart/2005/8/layout/cycle8"/>
    <dgm:cxn modelId="{35071FFC-CE0A-45C4-8F50-130E0B53E510}" type="presParOf" srcId="{AC05FD92-66E4-4B23-A462-C8A254466082}" destId="{7DF35ADB-F0E0-43AA-AD58-13B926ADE7D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8CB1-AA62-4518-A039-AA853E5A265A}">
      <dsp:nvSpPr>
        <dsp:cNvPr id="0" name=""/>
        <dsp:cNvSpPr/>
      </dsp:nvSpPr>
      <dsp:spPr>
        <a:xfrm>
          <a:off x="297339" y="222748"/>
          <a:ext cx="2566960" cy="256696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Real time User Experience </a:t>
          </a:r>
        </a:p>
      </dsp:txBody>
      <dsp:txXfrm>
        <a:off x="1650188" y="766699"/>
        <a:ext cx="916771" cy="763976"/>
      </dsp:txXfrm>
    </dsp:sp>
    <dsp:sp modelId="{288C6CA5-DE5C-48F3-8891-57AE5A41D8BB}">
      <dsp:nvSpPr>
        <dsp:cNvPr id="0" name=""/>
        <dsp:cNvSpPr/>
      </dsp:nvSpPr>
      <dsp:spPr>
        <a:xfrm>
          <a:off x="244472" y="314425"/>
          <a:ext cx="2566960" cy="256696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Deep Dive Analysis</a:t>
          </a:r>
        </a:p>
      </dsp:txBody>
      <dsp:txXfrm>
        <a:off x="855653" y="1979893"/>
        <a:ext cx="1375157" cy="672299"/>
      </dsp:txXfrm>
    </dsp:sp>
    <dsp:sp modelId="{B692AB16-79DD-4A57-BAD2-67BC0BD61F40}">
      <dsp:nvSpPr>
        <dsp:cNvPr id="0" name=""/>
        <dsp:cNvSpPr/>
      </dsp:nvSpPr>
      <dsp:spPr>
        <a:xfrm>
          <a:off x="191605" y="222748"/>
          <a:ext cx="2566960" cy="256696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Output from Applications</a:t>
          </a:r>
        </a:p>
      </dsp:txBody>
      <dsp:txXfrm>
        <a:off x="488944" y="766699"/>
        <a:ext cx="916771" cy="763976"/>
      </dsp:txXfrm>
    </dsp:sp>
    <dsp:sp modelId="{938AA5C7-0C57-4F17-B791-D07750A2B384}">
      <dsp:nvSpPr>
        <dsp:cNvPr id="0" name=""/>
        <dsp:cNvSpPr/>
      </dsp:nvSpPr>
      <dsp:spPr>
        <a:xfrm>
          <a:off x="138644" y="63841"/>
          <a:ext cx="2884774" cy="288477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1BE66-11C5-4660-BA58-4E79B9F8F3EC}">
      <dsp:nvSpPr>
        <dsp:cNvPr id="0" name=""/>
        <dsp:cNvSpPr/>
      </dsp:nvSpPr>
      <dsp:spPr>
        <a:xfrm>
          <a:off x="85565" y="155356"/>
          <a:ext cx="2884774" cy="288477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F35ADB-F0E0-43AA-AD58-13B926ADE7D7}">
      <dsp:nvSpPr>
        <dsp:cNvPr id="0" name=""/>
        <dsp:cNvSpPr/>
      </dsp:nvSpPr>
      <dsp:spPr>
        <a:xfrm>
          <a:off x="32486" y="63841"/>
          <a:ext cx="2884774" cy="288477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839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20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78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80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11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9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26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88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41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46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54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3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8600" b="1">
                <a:solidFill>
                  <a:srgbClr val="007BB9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rgbClr val="007B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7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9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92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7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8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1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65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460074" y="1133319"/>
            <a:ext cx="5402586" cy="9666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</a:t>
            </a:r>
            <a:r>
              <a:rPr lang="en" sz="4000" b="1"/>
              <a:t>idevops </a:t>
            </a:r>
            <a:r>
              <a:rPr lang="en" sz="4000" b="1" dirty="0"/>
              <a:t>S</a:t>
            </a:r>
            <a:r>
              <a:rPr lang="en" sz="4000" b="1"/>
              <a:t>ervices</a:t>
            </a:r>
            <a:endParaRPr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1948" y="3217785"/>
            <a:ext cx="3899906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2800" dirty="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Corporate Profile </a:t>
            </a:r>
            <a:endParaRPr lang="en-US" sz="2000" dirty="0">
              <a:solidFill>
                <a:schemeClr val="accen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2021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ts val="4800"/>
            </a:pPr>
            <a:endParaRPr lang="en-US" sz="1100" dirty="0"/>
          </a:p>
          <a:p>
            <a:pPr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1100" dirty="0"/>
              <a:t>#153, Sector 5, 1st Block </a:t>
            </a:r>
            <a:r>
              <a:rPr lang="en-US" sz="1100" dirty="0" err="1"/>
              <a:t>Kormangala</a:t>
            </a:r>
            <a:r>
              <a:rPr lang="en-US" sz="1100" dirty="0"/>
              <a:t>, HSR Layout, Bengaluru, Karnataka 560102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468341" y="1966533"/>
            <a:ext cx="389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2000" dirty="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Defining Excellence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4010" y="4216114"/>
            <a:ext cx="3381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midevops services ?</a:t>
            </a:r>
            <a:endParaRPr dirty="0"/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Prescriptive Requirements</a:t>
            </a:r>
          </a:p>
          <a:p>
            <a:pPr marL="171450" lvl="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understand the business case of our customers and suggest the technical requirements</a:t>
            </a:r>
          </a:p>
          <a:p>
            <a:pPr marL="171450" lvl="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Our scope of work is output driven rather than activity driven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Talent and Expertise</a:t>
            </a:r>
            <a:r>
              <a:rPr lang="en-US" sz="1200" dirty="0"/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are well-versed in clouds solutions and services,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DevOps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strategy and implementation, mobile apps development, product development and IT consulting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.</a:t>
            </a:r>
            <a:endParaRPr sz="1200" dirty="0"/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95749"/>
            <a:ext cx="2563500" cy="1417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Right sized partner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Small enough to avoid huge overhead costs and technically strong &amp; experienced to be a stable partner on your technology roadmap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lvl="0" indent="-1714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Can deploy team quickly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Maximize ROI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innovate to reduce implementation cost while maintaining the quality of outcomes by using innovative solutions and look for each and every opportunity to optimize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Flexible Approach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provide flexible delivery and pricing models following Agile process to stay nimble and adapt to new requirements</a:t>
            </a:r>
          </a:p>
        </p:txBody>
      </p:sp>
      <p:sp>
        <p:nvSpPr>
          <p:cNvPr id="1741" name="Google Shape;1741;p29"/>
          <p:cNvSpPr txBox="1">
            <a:spLocks noGrp="1"/>
          </p:cNvSpPr>
          <p:nvPr>
            <p:ph type="body" idx="3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Innovation is core value of midevops services and its in our culture to come up the best possible solution of any given problem.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10" name="Google Shape;3616;p38"/>
          <p:cNvGrpSpPr/>
          <p:nvPr/>
        </p:nvGrpSpPr>
        <p:grpSpPr>
          <a:xfrm>
            <a:off x="6147311" y="-73715"/>
            <a:ext cx="2179930" cy="2134501"/>
            <a:chOff x="2244025" y="145922"/>
            <a:chExt cx="4382832" cy="4762352"/>
          </a:xfrm>
        </p:grpSpPr>
        <p:grpSp>
          <p:nvGrpSpPr>
            <p:cNvPr id="11" name="Google Shape;3617;p3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159" name="Google Shape;3618;p3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619;p3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620;p3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621;p3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622;p3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623;p3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624;p3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625;p3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626;p3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627;p3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628;p3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629;p3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630;p3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631;p3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632;p3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633;p3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634;p3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635;p3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636;p3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637;p3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638;p3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639;p3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640;p3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641;p3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642;p3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643;p3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644;p3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645;p3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646;p3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647;p3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648;p3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649;p3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650;p3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651;p3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652;p3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653;p3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654;p3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3655;p3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656;p3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57;p3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658;p3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659;p3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60;p3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661;p3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662;p3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663;p3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664;p3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65;p3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" name="Google Shape;3666;p3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142" name="Google Shape;3667;p3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68;p3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69;p3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70;p3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71;p3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72;p3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3;p3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74;p3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75;p3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76;p3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77;p3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78;p3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79;p3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80;p3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681;p3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682;p3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683;p3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3684;p3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126" name="Google Shape;3685;p3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686;p3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687;p3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688;p3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689;p3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690;p3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691;p3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692;p3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693;p3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694;p3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695;p3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696;p3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697;p3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698;p3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699;p3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00;p3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3701;p3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110" name="Google Shape;3702;p3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3703;p3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3704;p3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3705;p3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706;p3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707;p3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708;p3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709;p3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710;p3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711;p3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712;p3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713;p3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714;p3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715;p3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716;p3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717;p3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3718;p3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719;p3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720;p3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721;p3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722;p3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723;p3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724;p3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725;p3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726;p3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727;p3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728;p3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29;p3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730;p3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731;p3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732;p3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733;p3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734;p3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735;p3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736;p3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737;p3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738;p3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739;p3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740;p3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741;p3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742;p3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743;p3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744;p3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745;p3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746;p3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747;p3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748;p3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749;p3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750;p3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751;p3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752;p3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753;p3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754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755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756;p3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757;p3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758;p3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759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760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761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762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763;p3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764;p3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765;p3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766;p3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767;p3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768;p3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769;p3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770;p3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771;p3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772;p3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773;p3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3774;p3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3775;p3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776;p3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777;p3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778;p3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3779;p3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3780;p3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781;p3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782;p3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783;p3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3784;p3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3785;p3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3786;p3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787;p3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3788;p3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105" name="Google Shape;3789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3790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3791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3792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3793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3794;p3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3795;p3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3796;p3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100" name="Google Shape;3797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3798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3799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3800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3801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9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135110" y="1364556"/>
            <a:ext cx="4754100" cy="101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highlight>
                  <a:schemeClr val="accent1"/>
                </a:highlight>
              </a:rPr>
              <a:t>Thank you!!</a:t>
            </a:r>
            <a:br>
              <a:rPr lang="en" sz="3000" dirty="0">
                <a:solidFill>
                  <a:schemeClr val="lt1"/>
                </a:solidFill>
                <a:highlight>
                  <a:schemeClr val="accent1"/>
                </a:highlight>
              </a:rPr>
            </a:br>
            <a:r>
              <a:rPr lang="en" sz="3000" dirty="0">
                <a:solidFill>
                  <a:schemeClr val="lt1"/>
                </a:solidFill>
                <a:highlight>
                  <a:schemeClr val="accent1"/>
                </a:highlight>
              </a:rPr>
              <a:t>Yon can reach out to me</a:t>
            </a:r>
            <a:endParaRPr sz="3000" b="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highlight>
                  <a:schemeClr val="accent2"/>
                </a:highlight>
              </a:rPr>
              <a:t>harsha@midevops.io</a:t>
            </a:r>
            <a:endParaRPr sz="3000" dirty="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11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391363" y="519171"/>
            <a:ext cx="5640900" cy="7463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us</a:t>
            </a:r>
            <a:endParaRPr dirty="0"/>
          </a:p>
        </p:txBody>
      </p:sp>
      <p:sp>
        <p:nvSpPr>
          <p:cNvPr id="344" name="Google Shape;344;p13"/>
          <p:cNvSpPr txBox="1">
            <a:spLocks noGrp="1"/>
          </p:cNvSpPr>
          <p:nvPr>
            <p:ph type="body" idx="2"/>
          </p:nvPr>
        </p:nvSpPr>
        <p:spPr>
          <a:xfrm>
            <a:off x="7017469" y="1536754"/>
            <a:ext cx="1942114" cy="2143897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Aviation and Aerospace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Healthcare IT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BFSI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Natural Resources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245060" y="1085617"/>
            <a:ext cx="6572706" cy="34936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application design, development and implementation. Our technology solutions are at par with some of the best in the industry and based on Next Gen Technologies.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Delivered IT Solutions across various functional domains &amp; technologies including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Digital transformation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helping organization to optimize the cost and become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high performing organization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Though we are based in Bangalore, our deliverables are managed by local teams. We are a niche organization servicing top clientele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across the globe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A Highly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trustworthy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committed organization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Award-winning organization with proven track record of impeccable delivery and service excellence.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2"/>
          </p:nvPr>
        </p:nvSpPr>
        <p:spPr>
          <a:xfrm>
            <a:off x="419425" y="4593946"/>
            <a:ext cx="8229600" cy="29260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proven high performer in the industry; well-known for its technical excellence!!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017469" y="1228978"/>
            <a:ext cx="194211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Domain Expertise 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7017469" y="3680651"/>
            <a:ext cx="1942114" cy="63777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304800" y="-286918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Our Vision</a:t>
            </a:r>
            <a:endParaRPr sz="4000" dirty="0"/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292363" y="937009"/>
            <a:ext cx="5331856" cy="13494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IN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To provide specialized software services to optimise and transform IT foot print of an enterprise.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" name="Google Shape;405;p15"/>
          <p:cNvSpPr txBox="1">
            <a:spLocks/>
          </p:cNvSpPr>
          <p:nvPr/>
        </p:nvSpPr>
        <p:spPr>
          <a:xfrm>
            <a:off x="235591" y="2350619"/>
            <a:ext cx="4676700" cy="52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z="4000" dirty="0"/>
              <a:t>Our Mission</a:t>
            </a:r>
          </a:p>
        </p:txBody>
      </p:sp>
      <p:sp>
        <p:nvSpPr>
          <p:cNvPr id="112" name="Google Shape;406;p15"/>
          <p:cNvSpPr txBox="1">
            <a:spLocks/>
          </p:cNvSpPr>
          <p:nvPr/>
        </p:nvSpPr>
        <p:spPr>
          <a:xfrm>
            <a:off x="347449" y="2998130"/>
            <a:ext cx="5403649" cy="134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/>
            <a:r>
              <a:rPr lang="en-IN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To create a culture of learning and innovation which helps to optimize IT operations cost, provide the real power of digital transformation and helps to extract maximum ROI from IT.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75" y="402583"/>
            <a:ext cx="5640900" cy="823630"/>
          </a:xfrm>
        </p:spPr>
        <p:txBody>
          <a:bodyPr/>
          <a:lstStyle/>
          <a:p>
            <a:r>
              <a:rPr lang="en-US" dirty="0"/>
              <a:t>Our offerings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08945" y="1136580"/>
            <a:ext cx="401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roadmap and portfolio rationalization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 architecture and planning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architecture strategy and design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portfolio management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08945" y="2308307"/>
            <a:ext cx="3513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transformation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 and maturity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tools portfolio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CI/CD implementation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optimization 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08945" y="3560511"/>
            <a:ext cx="3513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Platform Build &amp; Migration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Cloud implementation(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OpenStack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Openshift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readiness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assessment and migration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032327" y="1226213"/>
            <a:ext cx="3513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Managed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Development and maintenance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App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(Android/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/Cross platform)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Source tools implementation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Managed Support – L1/L2/L3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032327" y="2384795"/>
            <a:ext cx="3513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performance monitoring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and application monitoring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monitoring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Management &amp; Analytics –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Splunk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/ELK 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032327" y="3652844"/>
            <a:ext cx="3513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Robotic process automation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right RPA use case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realization of ROI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and robust implementation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 and reporting 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body" idx="4294967295"/>
          </p:nvPr>
        </p:nvSpPr>
        <p:spPr>
          <a:xfrm>
            <a:off x="299149" y="1167356"/>
            <a:ext cx="5550877" cy="21963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Calibri"/>
              </a:rPr>
              <a:t>87% of mobile users spend their time on apps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Calibri"/>
              </a:rPr>
              <a:t>We help take your business close to customers by developing mobile app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Calibri"/>
              </a:rPr>
              <a:t>Personalized and customized apps across all set of operating system, hybrid, cross platform, integrated with cloud services or custom back end</a:t>
            </a:r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itle 2"/>
          <p:cNvSpPr txBox="1">
            <a:spLocks/>
          </p:cNvSpPr>
          <p:nvPr/>
        </p:nvSpPr>
        <p:spPr>
          <a:xfrm>
            <a:off x="191658" y="285853"/>
            <a:ext cx="7454981" cy="8236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Mobile App development - </a:t>
            </a:r>
            <a:r>
              <a:rPr lang="en-US" sz="4000" dirty="0" err="1">
                <a:solidFill>
                  <a:schemeClr val="bg1"/>
                </a:solidFill>
              </a:rPr>
              <a:t>CoE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9149" y="4093329"/>
            <a:ext cx="5846771" cy="33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39625" y="3654226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310416" y="3677756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788" y="3517767"/>
            <a:ext cx="14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Native App development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38055" y="3518873"/>
            <a:ext cx="14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 App development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10962" y="3548318"/>
            <a:ext cx="14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 App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7785" y="4138959"/>
            <a:ext cx="191590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React Native ▪ </a:t>
            </a:r>
            <a:r>
              <a:rPr lang="en-US" sz="1200" dirty="0" err="1">
                <a:solidFill>
                  <a:schemeClr val="bg1"/>
                </a:solidFill>
              </a:rPr>
              <a:t>Xamarin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</a:rPr>
              <a:t>▪ Titanium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138" y="4186726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Android ▪ </a:t>
            </a:r>
            <a:r>
              <a:rPr lang="en-US" sz="1200" dirty="0" err="1">
                <a:solidFill>
                  <a:schemeClr val="bg1"/>
                </a:solidFill>
              </a:rPr>
              <a:t>iOS</a:t>
            </a:r>
            <a:r>
              <a:rPr lang="en-US" sz="1200" dirty="0">
                <a:solidFill>
                  <a:schemeClr val="bg1"/>
                </a:solidFill>
              </a:rPr>
              <a:t> ▪ </a:t>
            </a:r>
            <a:r>
              <a:rPr lang="en-US" sz="1200" dirty="0" err="1">
                <a:solidFill>
                  <a:schemeClr val="bg1"/>
                </a:solidFill>
              </a:rPr>
              <a:t>Tizen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7309" y="4163347"/>
            <a:ext cx="192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Ionic ▪ </a:t>
            </a:r>
            <a:r>
              <a:rPr lang="en-US" sz="1200" dirty="0" err="1">
                <a:solidFill>
                  <a:schemeClr val="bg1"/>
                </a:solidFill>
              </a:rPr>
              <a:t>PhoneGap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▪ </a:t>
            </a:r>
            <a:r>
              <a:rPr lang="en-US" sz="1200" dirty="0" err="1">
                <a:solidFill>
                  <a:schemeClr val="bg1"/>
                </a:solidFill>
              </a:rPr>
              <a:t>Sencha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138" y="4702358"/>
            <a:ext cx="8506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*TV and Other Apps  - Interactive App for TV and </a:t>
            </a:r>
            <a:r>
              <a:rPr lang="en-US" dirty="0" err="1"/>
              <a:t>wearables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2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body" idx="4294967295"/>
          </p:nvPr>
        </p:nvSpPr>
        <p:spPr>
          <a:xfrm>
            <a:off x="299149" y="1167356"/>
            <a:ext cx="5743310" cy="21963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>
                <a:solidFill>
                  <a:schemeClr val="bg1"/>
                </a:solidFill>
                <a:latin typeface="Calibri"/>
              </a:rPr>
              <a:t>Design a strategy </a:t>
            </a: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to navigate the landscape of cloud solutions,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        platforms and tooling, and where and how to adopt them to drive value.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>
                <a:solidFill>
                  <a:schemeClr val="bg1"/>
                </a:solidFill>
                <a:latin typeface="Calibri"/>
              </a:rPr>
              <a:t>TCO Assessment </a:t>
            </a: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- Capture the estimated costs of migrating workloads to the cloud and articulate the financial business case for adoption.</a:t>
            </a:r>
            <a:endParaRPr lang="en-US" sz="1400" b="1" kern="1200" dirty="0">
              <a:solidFill>
                <a:schemeClr val="bg1"/>
              </a:solidFill>
              <a:latin typeface="Calibri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>
                <a:solidFill>
                  <a:schemeClr val="bg1"/>
                </a:solidFill>
                <a:latin typeface="Calibri"/>
              </a:rPr>
              <a:t>Cloud readiness Assessment</a:t>
            </a: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- Understand current readiness and subsequent steps to successfully migrate an application to the cloud.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400" b="1" kern="1200" dirty="0">
                <a:solidFill>
                  <a:schemeClr val="bg1"/>
                </a:solidFill>
                <a:latin typeface="Calibri"/>
              </a:rPr>
              <a:t>Application Discovery and Migration</a:t>
            </a: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 - Discovery of applications and   infrastructure and develop the strategy to migrate to cloud</a:t>
            </a:r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191658" y="285853"/>
            <a:ext cx="7454981" cy="8236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Cloud Services - </a:t>
            </a:r>
            <a:r>
              <a:rPr lang="en-US" sz="4000" dirty="0" err="1">
                <a:solidFill>
                  <a:schemeClr val="bg1"/>
                </a:solidFill>
              </a:rPr>
              <a:t>CoE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9149" y="4093329"/>
            <a:ext cx="5846771" cy="33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39625" y="3654226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242422" y="3680333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610" y="3684361"/>
            <a:ext cx="144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Cloud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35430" y="3671216"/>
            <a:ext cx="144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 Cloud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46584" y="3656039"/>
            <a:ext cx="144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Private Cloud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7785" y="4138959"/>
            <a:ext cx="151996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Open Stack </a:t>
            </a:r>
          </a:p>
          <a:p>
            <a:r>
              <a:rPr lang="en-US" sz="1200" dirty="0">
                <a:solidFill>
                  <a:schemeClr val="bg1"/>
                </a:solidFill>
              </a:rPr>
              <a:t>▪ </a:t>
            </a:r>
            <a:r>
              <a:rPr lang="en-US" sz="1200" dirty="0" err="1">
                <a:solidFill>
                  <a:schemeClr val="bg1"/>
                </a:solidFill>
              </a:rPr>
              <a:t>Redhat</a:t>
            </a:r>
            <a:r>
              <a:rPr lang="en-US" sz="1200" dirty="0">
                <a:solidFill>
                  <a:schemeClr val="bg1"/>
                </a:solidFill>
              </a:rPr>
              <a:t> Open shift</a:t>
            </a:r>
          </a:p>
          <a:p>
            <a:r>
              <a:rPr lang="en-US" sz="1200" dirty="0">
                <a:solidFill>
                  <a:schemeClr val="bg1"/>
                </a:solidFill>
              </a:rPr>
              <a:t>▪ </a:t>
            </a:r>
            <a:r>
              <a:rPr lang="en-US" sz="1200" dirty="0" err="1">
                <a:solidFill>
                  <a:schemeClr val="bg1"/>
                </a:solidFill>
              </a:rPr>
              <a:t>Kubernetes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38" y="4186726"/>
            <a:ext cx="1733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Amazon Web service</a:t>
            </a:r>
          </a:p>
          <a:p>
            <a:r>
              <a:rPr lang="en-US" sz="1200" dirty="0">
                <a:solidFill>
                  <a:schemeClr val="bg1"/>
                </a:solidFill>
              </a:rPr>
              <a:t>▪ Microsoft Azure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07107" y="4235217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▪ Azure Stack</a:t>
            </a:r>
          </a:p>
        </p:txBody>
      </p:sp>
      <p:grpSp>
        <p:nvGrpSpPr>
          <p:cNvPr id="93" name="Google Shape;597;p17"/>
          <p:cNvGrpSpPr/>
          <p:nvPr/>
        </p:nvGrpSpPr>
        <p:grpSpPr>
          <a:xfrm>
            <a:off x="6230580" y="1573488"/>
            <a:ext cx="2494651" cy="2662014"/>
            <a:chOff x="2183550" y="65875"/>
            <a:chExt cx="4483981" cy="4807045"/>
          </a:xfrm>
        </p:grpSpPr>
        <p:sp>
          <p:nvSpPr>
            <p:cNvPr id="94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152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163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6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231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7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3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154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158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5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7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147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744;p18"/>
          <p:cNvGrpSpPr/>
          <p:nvPr/>
        </p:nvGrpSpPr>
        <p:grpSpPr>
          <a:xfrm>
            <a:off x="6230580" y="960504"/>
            <a:ext cx="2767423" cy="2719829"/>
            <a:chOff x="2152750" y="190500"/>
            <a:chExt cx="4293756" cy="4762499"/>
          </a:xfrm>
        </p:grpSpPr>
        <p:sp>
          <p:nvSpPr>
            <p:cNvPr id="234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33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28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body" idx="4294967295"/>
          </p:nvPr>
        </p:nvSpPr>
        <p:spPr>
          <a:xfrm>
            <a:off x="247325" y="1166358"/>
            <a:ext cx="5743575" cy="21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DevOps</a:t>
            </a:r>
            <a:r>
              <a:rPr lang="en-US" sz="1400" b="1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assessment and strategy  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- Come up the Assessment to find out the current maturity, develop the right tools portfolio to enable the </a:t>
            </a:r>
            <a:r>
              <a:rPr lang="en-US" sz="1400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devops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400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imlementation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at scale.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Proof of concept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- Delivering projects with new working practices to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demonstrate the benefits and establish a repeatable operating mode</a:t>
            </a:r>
            <a:endParaRPr lang="en-US" sz="1400" b="1" kern="1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DevOps</a:t>
            </a:r>
            <a:r>
              <a:rPr lang="en-US" sz="1400" b="1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and Cloud automation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- Automation of deployments, IT Operations automation and platform management to accelerate time to value and increase efficiencies.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b="1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DevOps</a:t>
            </a:r>
            <a:r>
              <a:rPr lang="en-US" sz="1400" b="1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at scale 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- Come up with reusable and repeatable frameworks to </a:t>
            </a:r>
            <a:r>
              <a:rPr lang="en-US" sz="1400" kern="12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incrase</a:t>
            </a:r>
            <a:r>
              <a:rPr lang="en-US" sz="14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the velocity of implementation</a:t>
            </a:r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191658" y="285853"/>
            <a:ext cx="7454981" cy="8236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Digital transformation -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</a:rPr>
              <a:t>CoE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9149" y="4093329"/>
            <a:ext cx="5846771" cy="33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39625" y="3654226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242422" y="3680333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6853" y="3546371"/>
            <a:ext cx="170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Continuous Integration Tools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73412" y="3576721"/>
            <a:ext cx="167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Automated Deployment Tools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46584" y="3656039"/>
            <a:ext cx="144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Code Quality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7785" y="4138959"/>
            <a:ext cx="96853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SonarQube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Covertity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Fortify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138" y="4186726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Jenkins,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JenkinsX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Bamboo, Azure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DevOps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Team City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506780" y="4234483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Ansible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Rundeck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Jenkins, Azure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DevOps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CA release Automation</a:t>
            </a:r>
          </a:p>
        </p:txBody>
      </p:sp>
    </p:spTree>
    <p:extLst>
      <p:ext uri="{BB962C8B-B14F-4D97-AF65-F5344CB8AC3E}">
        <p14:creationId xmlns:p14="http://schemas.microsoft.com/office/powerpoint/2010/main" val="402600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body" idx="4294967295"/>
          </p:nvPr>
        </p:nvSpPr>
        <p:spPr>
          <a:xfrm>
            <a:off x="299149" y="1167356"/>
            <a:ext cx="5743310" cy="21963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Deep dive monitoring of application which drills down to code and database query running in the application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Real user monitoring indicates impact of application problem and also analysis user behavior and trend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Provides metrics which can integrated with CI/CD tools to per real time decision making on complete deployment pipeline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Improve response time and user experience 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bg1"/>
                </a:solidFill>
                <a:latin typeface="Calibri"/>
              </a:rPr>
              <a:t>Correlate performance to business 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sz="1400" kern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191658" y="285853"/>
            <a:ext cx="8744873" cy="8236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Application performance monitoring - </a:t>
            </a:r>
            <a:r>
              <a:rPr lang="en-US" sz="3600" dirty="0" err="1">
                <a:solidFill>
                  <a:schemeClr val="bg1"/>
                </a:solidFill>
              </a:rPr>
              <a:t>CoE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9149" y="4093329"/>
            <a:ext cx="5846771" cy="33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39625" y="3654226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242422" y="3680333"/>
            <a:ext cx="7684" cy="106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610" y="3684361"/>
            <a:ext cx="144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 Source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94219" y="3586846"/>
            <a:ext cx="14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Licensed APM Tools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21156" y="3586846"/>
            <a:ext cx="198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 management &amp; Analytics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7785" y="4138959"/>
            <a:ext cx="65274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ELK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Splunk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38" y="4186726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3086" y="4138958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Nagios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Zabbix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Sensu</a:t>
            </a:r>
            <a:r>
              <a:rPr lang="en-US" sz="1200" dirty="0">
                <a:solidFill>
                  <a:schemeClr val="bg1"/>
                </a:solidFill>
              </a:rPr>
              <a:t>, Uptime Robot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9483895"/>
              </p:ext>
            </p:extLst>
          </p:nvPr>
        </p:nvGraphicFramePr>
        <p:xfrm>
          <a:off x="5887853" y="924439"/>
          <a:ext cx="3055905" cy="310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8" name="Rectangle 247"/>
          <p:cNvSpPr/>
          <p:nvPr/>
        </p:nvSpPr>
        <p:spPr>
          <a:xfrm>
            <a:off x="2371513" y="4154909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Appdynamics,Dynatrace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ServiceNow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4661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02396" y="383403"/>
            <a:ext cx="6938467" cy="569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Engagement</a:t>
            </a:r>
            <a:r>
              <a:rPr lang="en-US" dirty="0"/>
              <a:t> options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9</a:t>
            </a:fld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96512"/>
              </p:ext>
            </p:extLst>
          </p:nvPr>
        </p:nvGraphicFramePr>
        <p:xfrm>
          <a:off x="402396" y="993047"/>
          <a:ext cx="8382002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43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="0" dirty="0"/>
                        <a:t>Project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Typical Work        </a:t>
                      </a:r>
                    </a:p>
                    <a:p>
                      <a:r>
                        <a:rPr lang="en-US" b="0" dirty="0"/>
                        <a:t>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Proposed Engagement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en-US" b="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  <a:r>
                        <a:rPr lang="en-US" baseline="0" dirty="0"/>
                        <a:t> time project</a:t>
                      </a:r>
                    </a:p>
                    <a:p>
                      <a:r>
                        <a:rPr lang="en-US" baseline="0" dirty="0"/>
                        <a:t>(Non-recurring)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Enhancements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Business Process Changes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Utility Development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Performance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  <a:p>
                      <a:r>
                        <a:rPr lang="en-US" dirty="0"/>
                        <a:t>     Fixed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model is suitable for challenging projects which involves rapid development and high-quality deployment.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2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Managed Services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/>
                        <a:t>Application Migration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/>
                        <a:t>Post-Migration Support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/>
                        <a:t>Production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Fixed Price Capacity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 this Model:</a:t>
                      </a:r>
                    </a:p>
                    <a:p>
                      <a:r>
                        <a:rPr lang="en-US" sz="900" dirty="0"/>
                        <a:t>The price for the team is fixed. </a:t>
                      </a:r>
                    </a:p>
                    <a:p>
                      <a:r>
                        <a:rPr lang="en-US" sz="900" dirty="0"/>
                        <a:t>The team size can be increased using burst capacity (with appropriate notice) to accommodate short-term changes</a:t>
                      </a:r>
                    </a:p>
                    <a:p>
                      <a:r>
                        <a:rPr lang="en-US" sz="900" dirty="0"/>
                        <a:t> Capacity Models share services to maximize leverage across sub-teams Ex: build and release, testing, project management </a:t>
                      </a:r>
                    </a:p>
                    <a:p>
                      <a:r>
                        <a:rPr lang="en-US" sz="900" dirty="0"/>
                        <a:t>Periodic reviews of the baseline team ensure the right skills are available at the right time - the team size and shape can be flexed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4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Business</a:t>
                      </a:r>
                      <a:r>
                        <a:rPr lang="en-US" baseline="0" dirty="0"/>
                        <a:t>-as-usual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Operations</a:t>
                      </a:r>
                      <a:endParaRPr lang="en-US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Automation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 err="1"/>
                        <a:t>DevOps</a:t>
                      </a:r>
                      <a:r>
                        <a:rPr lang="en-US" baseline="0" dirty="0"/>
                        <a:t> &amp; Cloud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  <a:p>
                      <a:r>
                        <a:rPr lang="en-US" dirty="0"/>
                        <a:t>           </a:t>
                      </a:r>
                    </a:p>
                    <a:p>
                      <a:r>
                        <a:rPr lang="en-US" dirty="0"/>
                        <a:t>            T&amp;M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Charges</a:t>
                      </a:r>
                      <a:r>
                        <a:rPr lang="en-US" baseline="0" dirty="0"/>
                        <a:t> will as per actuals and initially ball park cost will be provided.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69023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1111</Words>
  <Application>Microsoft Office PowerPoint</Application>
  <PresentationFormat>On-screen Show (16:9)</PresentationFormat>
  <Paragraphs>185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Barlow Light</vt:lpstr>
      <vt:lpstr>Calibri</vt:lpstr>
      <vt:lpstr>Raleway</vt:lpstr>
      <vt:lpstr>Arial</vt:lpstr>
      <vt:lpstr>Raleway SemiBold</vt:lpstr>
      <vt:lpstr>Gaoler template</vt:lpstr>
      <vt:lpstr>1_Gaoler template</vt:lpstr>
      <vt:lpstr>Midevops Services</vt:lpstr>
      <vt:lpstr>About us</vt:lpstr>
      <vt:lpstr>Our Vision</vt:lpstr>
      <vt:lpstr>Our offerings</vt:lpstr>
      <vt:lpstr>PowerPoint Presentation</vt:lpstr>
      <vt:lpstr>PowerPoint Presentation</vt:lpstr>
      <vt:lpstr>PowerPoint Presentation</vt:lpstr>
      <vt:lpstr>PowerPoint Presentation</vt:lpstr>
      <vt:lpstr>Engagement options</vt:lpstr>
      <vt:lpstr>Why midevops services ?</vt:lpstr>
      <vt:lpstr>Thank you!! Yon can reach out to me harsha@midevops.io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midevops services</dc:title>
  <dc:creator>Mohan</dc:creator>
  <cp:lastModifiedBy>Praveen Rajaram</cp:lastModifiedBy>
  <cp:revision>28</cp:revision>
  <dcterms:modified xsi:type="dcterms:W3CDTF">2021-09-18T19:41:00Z</dcterms:modified>
</cp:coreProperties>
</file>